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307" r:id="rId4"/>
    <p:sldId id="269" r:id="rId5"/>
    <p:sldId id="305" r:id="rId6"/>
    <p:sldId id="309" r:id="rId7"/>
    <p:sldId id="304" r:id="rId8"/>
  </p:sldIdLst>
  <p:sldSz cx="24384000" cy="13716000"/>
  <p:notesSz cx="6950075" cy="9236075"/>
  <p:defaultTextStyle>
    <a:lvl1pPr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9FCF3CF4-ED4C-4103-9525-A5409E9E9C78}">
          <p14:sldIdLst>
            <p14:sldId id="256"/>
            <p14:sldId id="265"/>
            <p14:sldId id="307"/>
          </p14:sldIdLst>
        </p14:section>
        <p14:section name="Intro" id="{FA744ABF-48F4-447B-8518-C2233AEE0284}">
          <p14:sldIdLst>
            <p14:sldId id="269"/>
            <p14:sldId id="305"/>
            <p14:sldId id="309"/>
          </p14:sldIdLst>
        </p14:section>
        <p14:section name="the runtimes" id="{3FA98F85-ACC1-4CF2-BF79-1BE5C8EEC1B0}">
          <p14:sldIdLst/>
        </p14:section>
        <p14:section name="Ravenscar" id="{BB6B8190-469C-4E10-A6F5-94C4EC9FDF93}">
          <p14:sldIdLst/>
        </p14:section>
        <p14:section name="Ravenscar-based RTLs" id="{C846FC17-E1E7-41A5-B844-AFC790B131C3}">
          <p14:sldIdLst/>
        </p14:section>
        <p14:section name="Extended Ravenscar" id="{921D6D98-2AAD-43E3-BAF0-A5CA90D6FD81}">
          <p14:sldIdLst/>
        </p14:section>
        <p14:section name="reconfigurable runtimes" id="{1499E118-80FA-4254-99C6-B7C449488941}">
          <p14:sldIdLst/>
        </p14:section>
        <p14:section name="SMP" id="{5B646DFA-A5D1-477C-9A6E-2ED02D1BDD85}">
          <p14:sldIdLst/>
        </p14:section>
        <p14:section name="Concluding Remarks" id="{BE1F3EEB-EC8E-4F2C-AD31-1485EA422731}">
          <p14:sldIdLst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5BB"/>
    <a:srgbClr val="67BCF9"/>
    <a:srgbClr val="112740"/>
    <a:srgbClr val="172B50"/>
    <a:srgbClr val="0F1D30"/>
    <a:srgbClr val="102135"/>
    <a:srgbClr val="102239"/>
    <a:srgbClr val="102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4" autoAdjust="0"/>
    <p:restoredTop sz="79126" autoAdjust="0"/>
  </p:normalViewPr>
  <p:slideViewPr>
    <p:cSldViewPr snapToGrid="0" snapToObjects="1">
      <p:cViewPr varScale="1">
        <p:scale>
          <a:sx n="49" d="100"/>
          <a:sy n="49" d="100"/>
        </p:scale>
        <p:origin x="1808" y="1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</p:spPr>
        <p:txBody>
          <a:bodyPr lIns="92492" tIns="46246" rIns="92492" bIns="46246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 lIns="92492" tIns="46246" rIns="92492" bIns="46246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768892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4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5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7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6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0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488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488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techdaysOnDark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529443" y="2947597"/>
            <a:ext cx="4467841" cy="19012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443" y="5333868"/>
            <a:ext cx="15609094" cy="303609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28888" y="9320213"/>
            <a:ext cx="15806737" cy="1331912"/>
          </a:xfrm>
        </p:spPr>
        <p:txBody>
          <a:bodyPr>
            <a:normAutofit/>
          </a:bodyPr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lang="en-US" sz="3000" b="1" dirty="0" smtClean="0">
                <a:solidFill>
                  <a:srgbClr val="357DB0"/>
                </a:solidFill>
                <a:latin typeface="Verdana"/>
                <a:ea typeface="Verdana"/>
                <a:cs typeface="Verdana"/>
                <a:sym typeface="Helvetica Ligh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888025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488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hape 43"/>
          <p:cNvSpPr>
            <a:spLocks noGrp="1"/>
          </p:cNvSpPr>
          <p:nvPr>
            <p:ph type="title"/>
          </p:nvPr>
        </p:nvSpPr>
        <p:spPr>
          <a:xfrm>
            <a:off x="2512225" y="908640"/>
            <a:ext cx="19359551" cy="1437062"/>
          </a:xfrm>
          <a:prstGeom prst="rect">
            <a:avLst/>
          </a:prstGeom>
        </p:spPr>
        <p:txBody>
          <a:bodyPr lIns="45719" tIns="45719" rIns="45719" bIns="45719" anchor="ctr" anchorCtr="0"/>
          <a:lstStyle>
            <a:lvl1pPr algn="l" defTabSz="914400">
              <a:lnSpc>
                <a:spcPct val="110000"/>
              </a:lnSpc>
              <a:defRPr sz="70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7000" b="1" dirty="0">
              <a:solidFill>
                <a:srgbClr val="67BCF9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2225" y="3820332"/>
            <a:ext cx="19508787" cy="6932669"/>
          </a:xfrm>
        </p:spPr>
        <p:txBody>
          <a:bodyPr anchor="t" anchorCtr="0">
            <a:noAutofit/>
          </a:bodyPr>
          <a:lstStyle>
            <a:lvl1pPr marL="457200" indent="-457200">
              <a:spcBef>
                <a:spcPts val="5400"/>
              </a:spcBef>
              <a:buSzPct val="100000"/>
              <a:buFont typeface="Arial" panose="020B0604020202020204" pitchFamily="34" charset="0"/>
              <a:buChar char="-"/>
              <a:defRPr sz="3600"/>
            </a:lvl1pPr>
            <a:lvl2pPr marL="1188720" indent="-457200">
              <a:spcBef>
                <a:spcPts val="3200"/>
              </a:spcBef>
              <a:defRPr sz="2800"/>
            </a:lvl2pPr>
            <a:lvl3pPr marL="1658938" indent="-403225">
              <a:spcBef>
                <a:spcPts val="3000"/>
              </a:spcBef>
              <a:defRPr sz="2800"/>
            </a:lvl3pPr>
            <a:lvl4pPr marL="2286000" indent="-495300">
              <a:spcBef>
                <a:spcPts val="3000"/>
              </a:spcBef>
              <a:defRPr sz="2800"/>
            </a:lvl4pPr>
            <a:lvl5pPr marL="2797175" indent="-508000">
              <a:spcBef>
                <a:spcPts val="3000"/>
              </a:spcBef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3169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488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hape 43"/>
          <p:cNvSpPr>
            <a:spLocks noGrp="1"/>
          </p:cNvSpPr>
          <p:nvPr>
            <p:ph type="title"/>
          </p:nvPr>
        </p:nvSpPr>
        <p:spPr>
          <a:xfrm>
            <a:off x="2512225" y="908640"/>
            <a:ext cx="19359551" cy="1437062"/>
          </a:xfrm>
          <a:prstGeom prst="rect">
            <a:avLst/>
          </a:prstGeom>
        </p:spPr>
        <p:txBody>
          <a:bodyPr lIns="45719" tIns="45719" rIns="45719" bIns="45719" anchor="ctr" anchorCtr="0"/>
          <a:lstStyle>
            <a:lvl1pPr algn="l" defTabSz="914400">
              <a:lnSpc>
                <a:spcPct val="110000"/>
              </a:lnSpc>
              <a:defRPr sz="70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7000" b="1" dirty="0">
              <a:solidFill>
                <a:srgbClr val="67BC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522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12740"/>
            </a:gs>
            <a:gs pos="100000">
              <a:srgbClr val="040B1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488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techdaysOnDark.png"/>
          <p:cNvPicPr/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855384" y="11979853"/>
            <a:ext cx="2135812" cy="908868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5" r:id="rId4"/>
  </p:sldLayoutIdLst>
  <p:transition spd="med"/>
  <p:hf hdr="0" ftr="0" dt="0"/>
  <p:txStyles>
    <p:titleStyle>
      <a:lvl1pPr algn="ctr" defTabSz="584200">
        <a:defRPr sz="7000" b="1" baseline="0">
          <a:solidFill>
            <a:srgbClr val="67BCF9"/>
          </a:solidFill>
          <a:latin typeface="Verdana" charset="0"/>
          <a:ea typeface="Verdana" charset="0"/>
          <a:cs typeface="Verdana" charset="0"/>
          <a:sym typeface="Helvetica Light"/>
        </a:defRPr>
      </a:lvl1pPr>
      <a:lvl2pPr indent="2286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082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1pPr>
      <a:lvl2pPr marL="10527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2pPr>
      <a:lvl3pPr marL="14972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3pPr>
      <a:lvl4pPr marL="19417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4pPr>
      <a:lvl5pPr marL="23862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5pPr>
      <a:lvl6pPr marL="28307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752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7197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642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echDaysBostonCoverPP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2FE6AF-FB6C-42FA-BAA7-7C1BE803F419}"/>
              </a:ext>
            </a:extLst>
          </p:cNvPr>
          <p:cNvSpPr txBox="1"/>
          <p:nvPr/>
        </p:nvSpPr>
        <p:spPr>
          <a:xfrm>
            <a:off x="15755643" y="11502823"/>
            <a:ext cx="7453963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Boston (Burlington), Mass.</a:t>
            </a:r>
            <a:b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November 14-15, 2018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03A1A-C4A5-7C42-81EC-64FC40C4957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hape 3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>
              <a:lnSpc>
                <a:spcPct val="110000"/>
              </a:lnSpc>
              <a:defRPr sz="7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 lang="en-US" dirty="0"/>
              <a:t>Welcome / Agenda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28888" y="9320213"/>
            <a:ext cx="15806737" cy="13319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Ben Brosgol</a:t>
            </a:r>
          </a:p>
          <a:p>
            <a:r>
              <a:rPr lang="en-US" dirty="0">
                <a:solidFill>
                  <a:schemeClr val="tx1"/>
                </a:solidFill>
              </a:rPr>
              <a:t>14 November 2018</a:t>
            </a:r>
          </a:p>
        </p:txBody>
      </p:sp>
      <p:pic>
        <p:nvPicPr>
          <p:cNvPr id="4" name="techdaysOnDar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9443" y="2947597"/>
            <a:ext cx="4467841" cy="19012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8CCD62-5836-4615-9CDD-98DDA5BA2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03A1A-C4A5-7C42-81EC-64FC40C4957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F7861-3658-4BDE-B3DA-6C4C4B6A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Where?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0DEA8-9735-4296-97B6-DB4D3F75370D}"/>
              </a:ext>
            </a:extLst>
          </p:cNvPr>
          <p:cNvSpPr/>
          <p:nvPr/>
        </p:nvSpPr>
        <p:spPr>
          <a:xfrm>
            <a:off x="3421626" y="2345702"/>
            <a:ext cx="17314606" cy="983646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7ED112-7E6D-4BB9-B091-BE6F104DB7F1}"/>
              </a:ext>
            </a:extLst>
          </p:cNvPr>
          <p:cNvSpPr/>
          <p:nvPr/>
        </p:nvSpPr>
        <p:spPr>
          <a:xfrm>
            <a:off x="17421858" y="6253314"/>
            <a:ext cx="1694522" cy="3215149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EDD5B-1549-4722-8F2D-176FFE95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97" y="3016399"/>
            <a:ext cx="14106206" cy="8495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894401-F8AD-43A7-BA80-CFABFC5EBF04}"/>
              </a:ext>
            </a:extLst>
          </p:cNvPr>
          <p:cNvSpPr txBox="1"/>
          <p:nvPr/>
        </p:nvSpPr>
        <p:spPr>
          <a:xfrm>
            <a:off x="16588371" y="10003405"/>
            <a:ext cx="3361497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Conference</a:t>
            </a:r>
            <a:b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Sessions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A0D1A1-0B9E-4451-8C45-66188E7D41AB}"/>
              </a:ext>
            </a:extLst>
          </p:cNvPr>
          <p:cNvSpPr txBox="1"/>
          <p:nvPr/>
        </p:nvSpPr>
        <p:spPr>
          <a:xfrm>
            <a:off x="16350325" y="2659750"/>
            <a:ext cx="3837588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Food-Related</a:t>
            </a:r>
            <a:b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Events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60BEDD-BA42-4643-B607-2DDD4D1F617E}"/>
              </a:ext>
            </a:extLst>
          </p:cNvPr>
          <p:cNvCxnSpPr>
            <a:cxnSpLocks/>
          </p:cNvCxnSpPr>
          <p:nvPr/>
        </p:nvCxnSpPr>
        <p:spPr>
          <a:xfrm>
            <a:off x="18269119" y="4342902"/>
            <a:ext cx="0" cy="1408193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656EEA-9FCC-45B2-8079-9B70D080B0FE}"/>
              </a:ext>
            </a:extLst>
          </p:cNvPr>
          <p:cNvCxnSpPr>
            <a:cxnSpLocks/>
          </p:cNvCxnSpPr>
          <p:nvPr/>
        </p:nvCxnSpPr>
        <p:spPr>
          <a:xfrm flipV="1">
            <a:off x="18269119" y="9468463"/>
            <a:ext cx="0" cy="715177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275993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03A1A-C4A5-7C42-81EC-64FC40C4957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Wednesday Morning, November 14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397135" y="2492978"/>
            <a:ext cx="19508787" cy="1021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7:15 – 8:45 am </a:t>
            </a:r>
            <a:r>
              <a:rPr lang="en-US" altLang="en-US" dirty="0">
                <a:sym typeface="Wingdings" panose="05000000000000000000" pitchFamily="2" charset="2"/>
              </a:rPr>
              <a:t> </a:t>
            </a:r>
            <a:r>
              <a:rPr lang="en-US" altLang="en-US" dirty="0"/>
              <a:t>Breakfast</a:t>
            </a:r>
          </a:p>
          <a:p>
            <a:pPr marL="0" indent="0">
              <a:buNone/>
            </a:pPr>
            <a:r>
              <a:rPr lang="en-US" altLang="en-US" dirty="0"/>
              <a:t>9:00 – 10:00 am</a:t>
            </a:r>
          </a:p>
          <a:p>
            <a:pPr lvl="1"/>
            <a:r>
              <a:rPr lang="en-US" altLang="en-US" i="1" dirty="0"/>
              <a:t>Welcome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Ben Brosgol</a:t>
            </a:r>
          </a:p>
          <a:p>
            <a:pPr lvl="1"/>
            <a:r>
              <a:rPr lang="en-US" altLang="en-US" i="1" dirty="0"/>
              <a:t>Keynote- Assured Software: A Journey and Discussion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Bob Martin (The MITRE Corp.)</a:t>
            </a:r>
          </a:p>
          <a:p>
            <a:pPr marL="0" indent="0">
              <a:buNone/>
            </a:pPr>
            <a:r>
              <a:rPr lang="en-US" altLang="en-US" dirty="0"/>
              <a:t>10:00 – 10:30 am </a:t>
            </a:r>
            <a:r>
              <a:rPr lang="en-US" altLang="en-US" dirty="0">
                <a:sym typeface="Wingdings" panose="05000000000000000000" pitchFamily="2" charset="2"/>
              </a:rPr>
              <a:t> </a:t>
            </a:r>
            <a:r>
              <a:rPr lang="en-US" altLang="en-US" dirty="0"/>
              <a:t>Break / Demos</a:t>
            </a:r>
          </a:p>
          <a:p>
            <a:pPr marL="0" indent="0">
              <a:buNone/>
            </a:pPr>
            <a:r>
              <a:rPr lang="en-US" altLang="en-US" dirty="0"/>
              <a:t>10:30 am – 12:00 Noon</a:t>
            </a:r>
          </a:p>
          <a:p>
            <a:pPr lvl="1"/>
            <a:r>
              <a:rPr lang="en-US" altLang="en-US" i="1" dirty="0"/>
              <a:t>Covering CWE with Programming Languages and Tools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Rob Tice</a:t>
            </a:r>
          </a:p>
          <a:p>
            <a:pPr lvl="1"/>
            <a:r>
              <a:rPr lang="en-US" altLang="en-US" i="1" dirty="0"/>
              <a:t>Demo: </a:t>
            </a:r>
            <a:r>
              <a:rPr lang="en-US" altLang="en-US" i="1" dirty="0" err="1"/>
              <a:t>CodePeer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Rob Tice</a:t>
            </a:r>
          </a:p>
          <a:p>
            <a:pPr lvl="1"/>
            <a:r>
              <a:rPr lang="en-US" altLang="en-US" i="1" dirty="0"/>
              <a:t>Market Perspective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Jamie </a:t>
            </a:r>
            <a:r>
              <a:rPr lang="en-US" altLang="en-US" dirty="0" err="1"/>
              <a:t>Ayre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12:00 Noon – 1:30 pm </a:t>
            </a:r>
            <a:r>
              <a:rPr lang="en-US" altLang="en-US" dirty="0">
                <a:sym typeface="Wingdings" panose="05000000000000000000" pitchFamily="2" charset="2"/>
              </a:rPr>
              <a:t> </a:t>
            </a:r>
            <a:r>
              <a:rPr lang="en-US" alt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4011285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03A1A-C4A5-7C42-81EC-64FC40C4957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Wednesday Afternoon, November 14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397135" y="2492978"/>
            <a:ext cx="19508787" cy="10949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1:30 – 3:00 pm</a:t>
            </a:r>
          </a:p>
          <a:p>
            <a:pPr lvl="1"/>
            <a:r>
              <a:rPr lang="en-US" altLang="en-US" i="1" dirty="0"/>
              <a:t>GNAT Pro Update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Arnaud </a:t>
            </a:r>
            <a:r>
              <a:rPr lang="en-US" altLang="en-US" dirty="0" err="1"/>
              <a:t>Charlet</a:t>
            </a:r>
            <a:endParaRPr lang="en-US" altLang="en-US" dirty="0"/>
          </a:p>
          <a:p>
            <a:pPr lvl="1"/>
            <a:r>
              <a:rPr lang="en-US" altLang="en-US" i="1" dirty="0"/>
              <a:t>General Programming on Graphical Processing Units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Quentin </a:t>
            </a:r>
            <a:r>
              <a:rPr lang="en-US" altLang="en-US" dirty="0" err="1"/>
              <a:t>Ochem</a:t>
            </a:r>
            <a:endParaRPr lang="en-US" altLang="en-US" dirty="0"/>
          </a:p>
          <a:p>
            <a:pPr lvl="1"/>
            <a:r>
              <a:rPr lang="en-US" altLang="en-US" i="1" dirty="0"/>
              <a:t>Integrating GPS into Your Workflow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Nico </a:t>
            </a:r>
            <a:r>
              <a:rPr lang="en-US" altLang="en-US" dirty="0" err="1"/>
              <a:t>Setton</a:t>
            </a:r>
            <a:endParaRPr lang="en-US" altLang="en-US" dirty="0"/>
          </a:p>
          <a:p>
            <a:pPr lvl="1"/>
            <a:r>
              <a:rPr lang="en-US" altLang="en-US" i="1" dirty="0"/>
              <a:t>C / C++ Offering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Rob Tice</a:t>
            </a:r>
          </a:p>
          <a:p>
            <a:pPr marL="0" indent="0">
              <a:buNone/>
            </a:pPr>
            <a:r>
              <a:rPr lang="en-US" altLang="en-US" dirty="0"/>
              <a:t>3:00 – 3:30 pm </a:t>
            </a:r>
            <a:r>
              <a:rPr lang="en-US" altLang="en-US" dirty="0">
                <a:sym typeface="Wingdings" panose="05000000000000000000" pitchFamily="2" charset="2"/>
              </a:rPr>
              <a:t> </a:t>
            </a:r>
            <a:r>
              <a:rPr lang="en-US" altLang="en-US" dirty="0"/>
              <a:t>Break / Demos</a:t>
            </a:r>
          </a:p>
          <a:p>
            <a:pPr marL="0" indent="0">
              <a:buNone/>
            </a:pPr>
            <a:r>
              <a:rPr lang="en-US" altLang="en-US" dirty="0"/>
              <a:t>3:30 – 5:00 pm</a:t>
            </a:r>
          </a:p>
          <a:p>
            <a:pPr lvl="1"/>
            <a:r>
              <a:rPr lang="en-US" altLang="en-US" i="1" dirty="0" err="1"/>
              <a:t>AdaCore</a:t>
            </a:r>
            <a:r>
              <a:rPr lang="en-US" altLang="en-US" i="1" dirty="0"/>
              <a:t> Technologies for Cyber Security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Yannick Moy</a:t>
            </a:r>
          </a:p>
          <a:p>
            <a:pPr lvl="1"/>
            <a:r>
              <a:rPr lang="en-US" altLang="en-US" i="1" dirty="0"/>
              <a:t>Technology Adoption Services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Michelle Ricardo</a:t>
            </a:r>
          </a:p>
          <a:p>
            <a:pPr lvl="1"/>
            <a:r>
              <a:rPr lang="en-US" altLang="en-US" i="1" dirty="0" err="1"/>
              <a:t>CodePeer</a:t>
            </a:r>
            <a:r>
              <a:rPr lang="en-US" altLang="en-US" i="1" dirty="0"/>
              <a:t> Update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Arnaud </a:t>
            </a:r>
            <a:r>
              <a:rPr lang="en-US" altLang="en-US" dirty="0" err="1"/>
              <a:t>Charlet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5:00 – 8:30 pm </a:t>
            </a:r>
            <a:r>
              <a:rPr lang="en-US" altLang="en-US" dirty="0">
                <a:sym typeface="Wingdings" panose="05000000000000000000" pitchFamily="2" charset="2"/>
              </a:rPr>
              <a:t> </a:t>
            </a:r>
            <a:r>
              <a:rPr lang="en-US" altLang="en-US" dirty="0"/>
              <a:t>Reception and Dinner</a:t>
            </a:r>
          </a:p>
        </p:txBody>
      </p:sp>
    </p:spTree>
    <p:extLst>
      <p:ext uri="{BB962C8B-B14F-4D97-AF65-F5344CB8AC3E}">
        <p14:creationId xmlns:p14="http://schemas.microsoft.com/office/powerpoint/2010/main" val="13987597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03A1A-C4A5-7C42-81EC-64FC40C495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Thursday, November 15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50227" y="2492978"/>
            <a:ext cx="11085101" cy="10949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7:15 – 8:45 am </a:t>
            </a:r>
            <a:r>
              <a:rPr lang="en-US" altLang="en-US" dirty="0">
                <a:sym typeface="Wingdings" panose="05000000000000000000" pitchFamily="2" charset="2"/>
              </a:rPr>
              <a:t> </a:t>
            </a:r>
            <a:r>
              <a:rPr lang="en-US" altLang="en-US" dirty="0"/>
              <a:t>Breakfast</a:t>
            </a:r>
          </a:p>
          <a:p>
            <a:pPr marL="0" indent="0">
              <a:buNone/>
            </a:pPr>
            <a:r>
              <a:rPr lang="en-US" altLang="en-US" dirty="0"/>
              <a:t>9:00 – 10:30 am</a:t>
            </a:r>
          </a:p>
          <a:p>
            <a:pPr lvl="1"/>
            <a:r>
              <a:rPr lang="en-US" altLang="en-US" i="1" dirty="0"/>
              <a:t>Why Switch to the Latest Version of Ada?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Patrick Rogers</a:t>
            </a:r>
          </a:p>
          <a:p>
            <a:pPr lvl="1"/>
            <a:r>
              <a:rPr lang="en-US" altLang="en-US" i="1" dirty="0"/>
              <a:t>Ada / SPARK Community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Raphaël </a:t>
            </a:r>
            <a:r>
              <a:rPr lang="en-US" altLang="en-US"/>
              <a:t>Amiard</a:t>
            </a:r>
            <a:endParaRPr lang="en-US" altLang="en-US" dirty="0"/>
          </a:p>
          <a:p>
            <a:pPr lvl="1"/>
            <a:r>
              <a:rPr lang="en-US" altLang="en-US" i="1" dirty="0" err="1"/>
              <a:t>Libadalang</a:t>
            </a:r>
            <a:r>
              <a:rPr lang="en-US" altLang="en-US" i="1" dirty="0"/>
              <a:t> Update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Raphaël </a:t>
            </a:r>
            <a:r>
              <a:rPr lang="en-US" altLang="en-US" dirty="0" err="1"/>
              <a:t>Amiard</a:t>
            </a:r>
            <a:endParaRPr lang="en-US" altLang="en-US" dirty="0"/>
          </a:p>
          <a:p>
            <a:pPr lvl="1"/>
            <a:r>
              <a:rPr lang="en-US" altLang="en-US" i="1" dirty="0"/>
              <a:t>Embedded Development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Patrick Rogers</a:t>
            </a:r>
          </a:p>
          <a:p>
            <a:pPr marL="0" indent="0">
              <a:buNone/>
            </a:pPr>
            <a:r>
              <a:rPr lang="en-US" altLang="en-US" dirty="0"/>
              <a:t>10:30 – 11:00 am </a:t>
            </a:r>
            <a:r>
              <a:rPr lang="en-US" altLang="en-US" dirty="0">
                <a:sym typeface="Wingdings" panose="05000000000000000000" pitchFamily="2" charset="2"/>
              </a:rPr>
              <a:t> </a:t>
            </a:r>
            <a:r>
              <a:rPr lang="en-US" altLang="en-US" dirty="0"/>
              <a:t>Break / Demos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D6CD47-6AD8-485E-8BDB-C25662984B93}"/>
              </a:ext>
            </a:extLst>
          </p:cNvPr>
          <p:cNvSpPr txBox="1">
            <a:spLocks/>
          </p:cNvSpPr>
          <p:nvPr/>
        </p:nvSpPr>
        <p:spPr>
          <a:xfrm>
            <a:off x="12260399" y="3752853"/>
            <a:ext cx="12364223" cy="1094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rmAutofit/>
          </a:bodyPr>
          <a:lstStyle>
            <a:lvl1pPr marL="457200" indent="-457200" defTabSz="584200">
              <a:spcBef>
                <a:spcPts val="5400"/>
              </a:spcBef>
              <a:buSzPct val="100000"/>
              <a:buFont typeface="Arial" panose="020B0604020202020204" pitchFamily="34" charset="0"/>
              <a:buChar char="-"/>
              <a:defRPr sz="36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1pPr>
            <a:lvl2pPr marL="1188720" indent="-457200" defTabSz="584200">
              <a:spcBef>
                <a:spcPts val="3200"/>
              </a:spcBef>
              <a:buSzPct val="75000"/>
              <a:buChar char="•"/>
              <a:defRPr sz="28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2pPr>
            <a:lvl3pPr marL="1658938" indent="-403225" defTabSz="584200">
              <a:spcBef>
                <a:spcPts val="3000"/>
              </a:spcBef>
              <a:buSzPct val="75000"/>
              <a:buChar char="•"/>
              <a:defRPr sz="28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3pPr>
            <a:lvl4pPr marL="2286000" indent="-495300" defTabSz="584200">
              <a:spcBef>
                <a:spcPts val="3000"/>
              </a:spcBef>
              <a:buSzPct val="75000"/>
              <a:buChar char="•"/>
              <a:defRPr sz="28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4pPr>
            <a:lvl5pPr marL="2797175" indent="-508000" defTabSz="584200">
              <a:spcBef>
                <a:spcPts val="3000"/>
              </a:spcBef>
              <a:buSzPct val="75000"/>
              <a:buChar char="•"/>
              <a:defRPr sz="28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5pPr>
            <a:lvl6pPr marL="2830763" indent="-608263" defTabSz="584200"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3275263" indent="-608263" defTabSz="584200"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719763" indent="-608263" defTabSz="584200"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marL="4164263" indent="-608263" defTabSz="584200"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None/>
            </a:pPr>
            <a:r>
              <a:rPr lang="en-US" altLang="en-US" dirty="0"/>
              <a:t>11:00 am – 12:30 pm</a:t>
            </a:r>
          </a:p>
          <a:p>
            <a:pPr lvl="1" algn="l"/>
            <a:r>
              <a:rPr lang="en-US" altLang="en-US" i="1" dirty="0"/>
              <a:t>Hidden Gems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Albert Lee</a:t>
            </a:r>
          </a:p>
          <a:p>
            <a:pPr lvl="1" algn="l"/>
            <a:r>
              <a:rPr lang="en-US" altLang="en-US" i="1" dirty="0" err="1"/>
              <a:t>AdaCore</a:t>
            </a:r>
            <a:r>
              <a:rPr lang="en-US" altLang="en-US" i="1" dirty="0"/>
              <a:t> Support for FACE™ </a:t>
            </a:r>
            <a:r>
              <a:rPr lang="en-US" altLang="en-US" dirty="0">
                <a:sym typeface="Wingdings" panose="05000000000000000000" pitchFamily="2" charset="2"/>
              </a:rPr>
              <a:t> </a:t>
            </a:r>
            <a:r>
              <a:rPr lang="en-US" altLang="en-US" dirty="0"/>
              <a:t>Ben Brosgol</a:t>
            </a:r>
          </a:p>
          <a:p>
            <a:pPr lvl="1" algn="l"/>
            <a:r>
              <a:rPr lang="en-US" altLang="en-US" i="1" dirty="0" err="1"/>
              <a:t>QGen</a:t>
            </a:r>
            <a:r>
              <a:rPr lang="en-US" altLang="en-US" i="1" dirty="0"/>
              <a:t> and TQL Qualification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Tucker Taft</a:t>
            </a:r>
          </a:p>
          <a:p>
            <a:pPr lvl="1" algn="l"/>
            <a:r>
              <a:rPr lang="en-US" altLang="en-US" i="1" dirty="0"/>
              <a:t>“Open Mic” / Conclusions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</a:t>
            </a:r>
            <a:r>
              <a:rPr lang="en-US" altLang="en-US" dirty="0"/>
              <a:t> Ben Brosgol</a:t>
            </a:r>
          </a:p>
          <a:p>
            <a:pPr marL="0" indent="0" algn="l">
              <a:buNone/>
            </a:pPr>
            <a:r>
              <a:rPr lang="en-US" altLang="en-US" dirty="0"/>
              <a:t>12:30 - 1:30 </a:t>
            </a:r>
            <a:r>
              <a:rPr lang="en-US" altLang="en-US" dirty="0">
                <a:sym typeface="Wingdings" panose="05000000000000000000" pitchFamily="2" charset="2"/>
              </a:rPr>
              <a:t> </a:t>
            </a:r>
            <a:r>
              <a:rPr lang="en-US" altLang="en-US" dirty="0"/>
              <a:t>Lunch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AC4CEC-1620-4387-B516-00CD035A9B20}"/>
              </a:ext>
            </a:extLst>
          </p:cNvPr>
          <p:cNvCxnSpPr/>
          <p:nvPr/>
        </p:nvCxnSpPr>
        <p:spPr>
          <a:xfrm>
            <a:off x="11766887" y="2492978"/>
            <a:ext cx="0" cy="7132285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634893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techdaysOnDar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1606" y="4181115"/>
            <a:ext cx="12581207" cy="53537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820011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20274</TotalTime>
  <Words>239</Words>
  <Application>Microsoft Macintosh PowerPoint</Application>
  <PresentationFormat>Custom</PresentationFormat>
  <Paragraphs>49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Helvetica Light</vt:lpstr>
      <vt:lpstr>Helvetica Neue</vt:lpstr>
      <vt:lpstr>Verdana</vt:lpstr>
      <vt:lpstr>Black</vt:lpstr>
      <vt:lpstr>PowerPoint Presentation</vt:lpstr>
      <vt:lpstr>Welcome / Agenda</vt:lpstr>
      <vt:lpstr>What’s Happening Where?</vt:lpstr>
      <vt:lpstr>Wednesday Morning, November 14</vt:lpstr>
      <vt:lpstr>Wednesday Afternoon, November 14</vt:lpstr>
      <vt:lpstr>Thursday, November 15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dave@vignettecreative.com</cp:lastModifiedBy>
  <cp:revision>161</cp:revision>
  <cp:lastPrinted>2018-11-13T03:43:20Z</cp:lastPrinted>
  <dcterms:modified xsi:type="dcterms:W3CDTF">2018-11-21T20:18:21Z</dcterms:modified>
</cp:coreProperties>
</file>