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Helvetica Neue Light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35F14CD-9D06-4F1D-BA1C-359DA41DAA72}">
  <a:tblStyle styleId="{E35F14CD-9D06-4F1D-BA1C-359DA41DAA7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3B79F0F-7328-4036-99E0-5BC88D25469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DF6"/>
          </a:solidFill>
        </a:fill>
      </a:tcStyle>
    </a:wholeTbl>
    <a:band1H>
      <a:tcTxStyle/>
      <a:tcStyle>
        <a:fill>
          <a:solidFill>
            <a:srgbClr val="CBDAED"/>
          </a:solidFill>
        </a:fill>
      </a:tcStyle>
    </a:band1H>
    <a:band2H>
      <a:tcTxStyle/>
    </a:band2H>
    <a:band1V>
      <a:tcTxStyle/>
      <a:tcStyle>
        <a:fill>
          <a:solidFill>
            <a:srgbClr val="CBDAED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HelveticaNeueLight-bold.fntdata"/><Relationship Id="rId27" Type="http://schemas.openxmlformats.org/officeDocument/2006/relationships/font" Target="fonts/HelveticaNeueLigh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regular.fntdata"/><Relationship Id="rId30" Type="http://schemas.openxmlformats.org/officeDocument/2006/relationships/font" Target="fonts/HelveticaNeueLight-boldItalic.fntdata"/><Relationship Id="rId11" Type="http://schemas.openxmlformats.org/officeDocument/2006/relationships/slide" Target="slides/slide5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fa61faee8_1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3fa61faee8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0fd7efded_0_5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40fd7efded_0_5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0fd7efded_0_9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40fd7efded_0_9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0fd7efded_0_10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40fd7efded_0_10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0fd7efded_0_10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40fd7efded_0_10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0fd7efded_0_10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40fd7efded_0_10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0fd7efded_0_10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40fd7efded_0_10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0fd7efded_0_10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40fd7efded_0_10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0fd7efded_0_11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40fd7efded_0_1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0fd7efded_0_11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40fd7efded_0_11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0fd7efded_0_11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40fd7efded_0_11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fa61faee8_1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3fa61faee8_1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2f852083f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42f852083f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fa61faee8_1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3fa61faee8_1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0fd7efded_0_4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40fd7efded_0_4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fa61faee8_1_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fa61faee8_1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fa61faee8_1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3fa61faee8_1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0fd7efded_0_4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40fd7efded_0_4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0fd7efded_0_9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40fd7efded_0_9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0fd7efded_0_5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40fd7efded_0_5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645295" y="133945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1" i="0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16273E"/>
            </a:gs>
            <a:gs pos="100000">
              <a:srgbClr val="060C12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GNATstack</a:t>
            </a:r>
            <a:endParaRPr sz="500"/>
          </a:p>
        </p:txBody>
      </p:sp>
      <p:sp>
        <p:nvSpPr>
          <p:cNvPr id="207" name="Google Shape;207;p24"/>
          <p:cNvSpPr txBox="1"/>
          <p:nvPr>
            <p:ph idx="1" type="body"/>
          </p:nvPr>
        </p:nvSpPr>
        <p:spPr>
          <a:xfrm>
            <a:off x="942075" y="1139150"/>
            <a:ext cx="7725600" cy="3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Identification of the worst case of stack usage for each entry point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Available for Ada (up to Ada 2012) and C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Information provided statically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Manual information needs to be provided for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03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Verdana"/>
              <a:buChar char="○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System calls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03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Verdana"/>
              <a:buChar char="○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Recursive calls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03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Verdana"/>
              <a:buChar char="○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Dynamic frames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DO-178 qualification material is available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Endianness Specification</a:t>
            </a:r>
            <a:endParaRPr sz="500"/>
          </a:p>
        </p:txBody>
      </p:sp>
      <p:sp>
        <p:nvSpPr>
          <p:cNvPr id="214" name="Google Shape;214;p25"/>
          <p:cNvSpPr txBox="1"/>
          <p:nvPr>
            <p:ph idx="1" type="body"/>
          </p:nvPr>
        </p:nvSpPr>
        <p:spPr>
          <a:xfrm>
            <a:off x="942075" y="962025"/>
            <a:ext cx="7259700" cy="3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Allows to specify the endianness of a data structure in memory regardless of processor host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Endianness is converted back &amp; forth on read and write operations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Ideal for porting code from e.g. PowerPC to x86 / ARM when communication layers are endianness-specific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 sz="500"/>
          </a:p>
        </p:txBody>
      </p:sp>
      <p:sp>
        <p:nvSpPr>
          <p:cNvPr id="215" name="Google Shape;215;p25"/>
          <p:cNvSpPr txBox="1"/>
          <p:nvPr/>
        </p:nvSpPr>
        <p:spPr>
          <a:xfrm>
            <a:off x="1518886" y="1519251"/>
            <a:ext cx="56184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s {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__attribute__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((scalar_storage_order(</a:t>
            </a:r>
            <a:r>
              <a:rPr i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"big-endian"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)))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variable;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Ada/C++ Exception Propagation</a:t>
            </a:r>
            <a:endParaRPr sz="500"/>
          </a:p>
        </p:txBody>
      </p:sp>
      <p:grpSp>
        <p:nvGrpSpPr>
          <p:cNvPr id="222" name="Google Shape;222;p26"/>
          <p:cNvGrpSpPr/>
          <p:nvPr/>
        </p:nvGrpSpPr>
        <p:grpSpPr>
          <a:xfrm>
            <a:off x="1525786" y="2254988"/>
            <a:ext cx="6092536" cy="870300"/>
            <a:chOff x="2381" y="1302293"/>
            <a:chExt cx="8123381" cy="1160400"/>
          </a:xfrm>
        </p:grpSpPr>
        <p:sp>
          <p:nvSpPr>
            <p:cNvPr id="223" name="Google Shape;223;p26"/>
            <p:cNvSpPr/>
            <p:nvPr/>
          </p:nvSpPr>
          <p:spPr>
            <a:xfrm>
              <a:off x="2381" y="1302293"/>
              <a:ext cx="2901300" cy="11604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9BC3EC"/>
                </a:gs>
                <a:gs pos="50000">
                  <a:srgbClr val="8EB8E4"/>
                </a:gs>
                <a:gs pos="100000">
                  <a:srgbClr val="79B0E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6"/>
            <p:cNvSpPr txBox="1"/>
            <p:nvPr/>
          </p:nvSpPr>
          <p:spPr>
            <a:xfrm>
              <a:off x="582612" y="1302293"/>
              <a:ext cx="1740600" cy="11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000" lIns="195025" spcFirstLastPara="1" rIns="65000" wrap="square" tIns="65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Calibri"/>
                <a:buNone/>
              </a:pPr>
              <a:r>
                <a:rPr lang="en" sz="4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C++</a:t>
              </a:r>
              <a:endParaRPr sz="1100"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2613421" y="1302293"/>
              <a:ext cx="2901300" cy="11604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6"/>
            <p:cNvSpPr txBox="1"/>
            <p:nvPr/>
          </p:nvSpPr>
          <p:spPr>
            <a:xfrm>
              <a:off x="3193652" y="1302293"/>
              <a:ext cx="1740600" cy="11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000" lIns="195025" spcFirstLastPara="1" rIns="65000" wrap="square" tIns="65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Calibri"/>
                <a:buNone/>
              </a:pPr>
              <a:r>
                <a:rPr lang="en" sz="4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Ada</a:t>
              </a:r>
              <a:endParaRPr sz="1100"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5224462" y="1302293"/>
              <a:ext cx="2901300" cy="11604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9BC3EC"/>
                </a:gs>
                <a:gs pos="50000">
                  <a:srgbClr val="8EB8E4"/>
                </a:gs>
                <a:gs pos="100000">
                  <a:srgbClr val="79B0E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6"/>
            <p:cNvSpPr txBox="1"/>
            <p:nvPr/>
          </p:nvSpPr>
          <p:spPr>
            <a:xfrm>
              <a:off x="5804693" y="1302293"/>
              <a:ext cx="1740600" cy="11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000" lIns="195025" spcFirstLastPara="1" rIns="65000" wrap="square" tIns="65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Calibri"/>
                <a:buNone/>
              </a:pPr>
              <a:r>
                <a:rPr lang="en" sz="4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C++</a:t>
              </a:r>
              <a:endParaRPr sz="1100"/>
            </a:p>
          </p:txBody>
        </p:sp>
      </p:grpSp>
      <p:sp>
        <p:nvSpPr>
          <p:cNvPr id="229" name="Google Shape;229;p26"/>
          <p:cNvSpPr txBox="1"/>
          <p:nvPr/>
        </p:nvSpPr>
        <p:spPr>
          <a:xfrm>
            <a:off x="3111428" y="1596700"/>
            <a:ext cx="58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Calls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30" name="Google Shape;230;p26"/>
          <p:cNvSpPr/>
          <p:nvPr/>
        </p:nvSpPr>
        <p:spPr>
          <a:xfrm>
            <a:off x="2923140" y="1850221"/>
            <a:ext cx="939000" cy="667200"/>
          </a:xfrm>
          <a:prstGeom prst="arc">
            <a:avLst>
              <a:gd fmla="val 10771191" name="adj1"/>
              <a:gd fmla="val 0" name="adj2"/>
            </a:avLst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5039176" y="1522300"/>
            <a:ext cx="58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Calls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4850897" y="1775811"/>
            <a:ext cx="939000" cy="667200"/>
          </a:xfrm>
          <a:prstGeom prst="arc">
            <a:avLst>
              <a:gd fmla="val 10771191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4837268" y="1775811"/>
            <a:ext cx="939000" cy="667200"/>
          </a:xfrm>
          <a:prstGeom prst="arc">
            <a:avLst>
              <a:gd fmla="val 10771191" name="adj1"/>
              <a:gd fmla="val 0" name="adj2"/>
            </a:avLst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6"/>
          <p:cNvSpPr/>
          <p:nvPr/>
        </p:nvSpPr>
        <p:spPr>
          <a:xfrm rot="10800000">
            <a:off x="4791536" y="3174434"/>
            <a:ext cx="1347600" cy="667200"/>
          </a:xfrm>
          <a:prstGeom prst="arc">
            <a:avLst>
              <a:gd fmla="val 10771191" name="adj1"/>
              <a:gd fmla="val 20936539" name="adj2"/>
            </a:avLst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5588052" y="3243300"/>
            <a:ext cx="984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throw</a:t>
            </a: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X;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3980449" y="3139425"/>
            <a:ext cx="1534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exception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others</a:t>
            </a: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=&gt;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…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1"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raise</a:t>
            </a: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Y;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37" name="Google Shape;237;p26"/>
          <p:cNvSpPr/>
          <p:nvPr/>
        </p:nvSpPr>
        <p:spPr>
          <a:xfrm rot="10800000">
            <a:off x="2812097" y="2904266"/>
            <a:ext cx="2038800" cy="1469100"/>
          </a:xfrm>
          <a:prstGeom prst="arc">
            <a:avLst>
              <a:gd fmla="val 12308516" name="adj1"/>
              <a:gd fmla="val 21593301" name="adj2"/>
            </a:avLst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2198708" y="3306971"/>
            <a:ext cx="870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catch</a:t>
            </a: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(…) {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Mixed Language Build</a:t>
            </a:r>
            <a:endParaRPr sz="500"/>
          </a:p>
        </p:txBody>
      </p:sp>
      <p:sp>
        <p:nvSpPr>
          <p:cNvPr id="245" name="Google Shape;245;p27"/>
          <p:cNvSpPr txBox="1"/>
          <p:nvPr>
            <p:ph idx="1" type="body"/>
          </p:nvPr>
        </p:nvSpPr>
        <p:spPr>
          <a:xfrm>
            <a:off x="942150" y="1015324"/>
            <a:ext cx="72597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GPRbuild can drive mixed language builds as long as the project file is declared as supporting those languages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GCC is picked up if available</a:t>
            </a:r>
            <a:endParaRPr sz="500"/>
          </a:p>
          <a:p>
            <a:pPr indent="-12065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Other compilers can be configured through GPRconfig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2631775" y="1647175"/>
            <a:ext cx="40929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project 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Mixed </a:t>
            </a: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Languages </a:t>
            </a: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use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(“Ada”, “C”);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Mixed;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 &amp; C bindings</a:t>
            </a:r>
            <a:endParaRPr sz="500"/>
          </a:p>
        </p:txBody>
      </p:sp>
      <p:sp>
        <p:nvSpPr>
          <p:cNvPr id="253" name="Google Shape;253;p28"/>
          <p:cNvSpPr txBox="1"/>
          <p:nvPr>
            <p:ph idx="1" type="body"/>
          </p:nvPr>
        </p:nvSpPr>
        <p:spPr>
          <a:xfrm>
            <a:off x="942084" y="15963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Importing C code from Ada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Importing Ada code from C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 sz="500"/>
          </a:p>
        </p:txBody>
      </p:sp>
      <p:graphicFrame>
        <p:nvGraphicFramePr>
          <p:cNvPr id="254" name="Google Shape;254;p28"/>
          <p:cNvGraphicFramePr/>
          <p:nvPr/>
        </p:nvGraphicFramePr>
        <p:xfrm>
          <a:off x="1390408" y="20252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{F3B79F0F-7328-4036-99E0-5BC88D25469A}</a:tableStyleId>
              </a:tblPr>
              <a:tblGrid>
                <a:gridCol w="2970025"/>
                <a:gridCol w="2970025"/>
              </a:tblGrid>
              <a:tr h="479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procedure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C_Proc;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pragma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Import (C, C_Proc, "c_proc");</a:t>
                      </a:r>
                      <a:endParaRPr sz="1100"/>
                    </a:p>
                  </a:txBody>
                  <a:tcPr marT="34225" marB="34225" marR="68575" marL="68575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c_proc (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 {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b="0" i="1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// some code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225" marB="34225" marR="68575" marL="6857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5" name="Google Shape;255;p28"/>
          <p:cNvGraphicFramePr/>
          <p:nvPr/>
        </p:nvGraphicFramePr>
        <p:xfrm>
          <a:off x="1390408" y="34101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{F3B79F0F-7328-4036-99E0-5BC88D25469A}</a:tableStyleId>
              </a:tblPr>
              <a:tblGrid>
                <a:gridCol w="2970025"/>
                <a:gridCol w="2970025"/>
              </a:tblGrid>
              <a:tr h="1028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procedure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Ada_Proc;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pragma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Export (C, Ada_Proc,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"ada_proc");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urier New"/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procedure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Ada_Proc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is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urier New"/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begin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urier New"/>
                        <a:buNone/>
                      </a:pP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0" i="1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-- some code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urier New"/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end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Ada_Proc;</a:t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250" marB="3425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extern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ada_proc (void);</a:t>
                      </a:r>
                      <a:endParaRPr sz="1100"/>
                    </a:p>
                  </a:txBody>
                  <a:tcPr marT="34250" marB="34250" marR="68575" marL="6857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Some more Ada &amp; C bindings</a:t>
            </a:r>
            <a:endParaRPr sz="500"/>
          </a:p>
        </p:txBody>
      </p:sp>
      <p:sp>
        <p:nvSpPr>
          <p:cNvPr id="262" name="Google Shape;262;p29"/>
          <p:cNvSpPr txBox="1"/>
          <p:nvPr>
            <p:ph idx="1" type="body"/>
          </p:nvPr>
        </p:nvSpPr>
        <p:spPr>
          <a:xfrm>
            <a:off x="942075" y="879548"/>
            <a:ext cx="7259700" cy="3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127000" marR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Easy to get wrong…</a:t>
            </a:r>
            <a:endParaRPr sz="500"/>
          </a:p>
        </p:txBody>
      </p:sp>
      <p:graphicFrame>
        <p:nvGraphicFramePr>
          <p:cNvPr id="263" name="Google Shape;263;p29"/>
          <p:cNvGraphicFramePr/>
          <p:nvPr/>
        </p:nvGraphicFramePr>
        <p:xfrm>
          <a:off x="1641281" y="15144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{F3B79F0F-7328-4036-99E0-5BC88D25469A}</a:tableStyleId>
              </a:tblPr>
              <a:tblGrid>
                <a:gridCol w="2970600"/>
                <a:gridCol w="2970600"/>
              </a:tblGrid>
              <a:tr h="1017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Type 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R1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is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record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V : int;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end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record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with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Convention =&gt; C;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procedure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F1 (P : R1);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pragma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Import (C, F1, "f1");</a:t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250" marB="3425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struct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R1{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V;</a:t>
                      </a:r>
                      <a:b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f1 (</a:t>
                      </a:r>
                      <a:r>
                        <a:rPr b="0" i="0" lang="en" sz="9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R1 p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);</a:t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250" marB="34250" marR="68600" marL="6860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4" name="Google Shape;264;p29"/>
          <p:cNvGraphicFramePr/>
          <p:nvPr/>
        </p:nvGraphicFramePr>
        <p:xfrm>
          <a:off x="1641281" y="28936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{F3B79F0F-7328-4036-99E0-5BC88D25469A}</a:tableStyleId>
              </a:tblPr>
              <a:tblGrid>
                <a:gridCol w="2970600"/>
                <a:gridCol w="2970600"/>
              </a:tblGrid>
              <a:tr h="1017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Type 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R1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is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record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V : int;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end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record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with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Convention =&gt; </a:t>
                      </a:r>
                      <a:r>
                        <a:rPr b="0" i="0" lang="en" sz="900">
                          <a:solidFill>
                            <a:srgbClr val="548135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C_Pass_By_Copy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procedure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F1 (P : R1);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pragma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Import (C, F1, "f1");</a:t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250" marB="3425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struct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R1{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V;</a:t>
                      </a:r>
                      <a:b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f1 (R1 p);</a:t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250" marB="34250" marR="68600" marL="6860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0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Using the Binding Generator</a:t>
            </a:r>
            <a:endParaRPr sz="500"/>
          </a:p>
        </p:txBody>
      </p:sp>
      <p:sp>
        <p:nvSpPr>
          <p:cNvPr id="271" name="Google Shape;271;p30"/>
          <p:cNvSpPr txBox="1"/>
          <p:nvPr>
            <p:ph idx="1" type="body"/>
          </p:nvPr>
        </p:nvSpPr>
        <p:spPr>
          <a:xfrm>
            <a:off x="942084" y="15963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From C to Ada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From Ada to C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 sz="500"/>
          </a:p>
        </p:txBody>
      </p:sp>
      <p:sp>
        <p:nvSpPr>
          <p:cNvPr id="272" name="Google Shape;272;p30"/>
          <p:cNvSpPr txBox="1"/>
          <p:nvPr/>
        </p:nvSpPr>
        <p:spPr>
          <a:xfrm>
            <a:off x="2458802" y="1915850"/>
            <a:ext cx="4475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gcc –fdump-ada-spec &lt;header files&gt;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73" name="Google Shape;273;p30"/>
          <p:cNvSpPr txBox="1"/>
          <p:nvPr/>
        </p:nvSpPr>
        <p:spPr>
          <a:xfrm>
            <a:off x="2544526" y="3229050"/>
            <a:ext cx="420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gcc –gnatceg &lt;specification files&gt;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1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Ada/C++ Inheritance</a:t>
            </a:r>
            <a:endParaRPr sz="500"/>
          </a:p>
        </p:txBody>
      </p:sp>
      <p:grpSp>
        <p:nvGrpSpPr>
          <p:cNvPr id="280" name="Google Shape;280;p31"/>
          <p:cNvGrpSpPr/>
          <p:nvPr/>
        </p:nvGrpSpPr>
        <p:grpSpPr>
          <a:xfrm>
            <a:off x="4745464" y="1971061"/>
            <a:ext cx="3546726" cy="1289222"/>
            <a:chOff x="-68" y="0"/>
            <a:chExt cx="4728968" cy="1718963"/>
          </a:xfrm>
        </p:grpSpPr>
        <p:sp>
          <p:nvSpPr>
            <p:cNvPr id="281" name="Google Shape;281;p31"/>
            <p:cNvSpPr/>
            <p:nvPr/>
          </p:nvSpPr>
          <p:spPr>
            <a:xfrm>
              <a:off x="0" y="1037963"/>
              <a:ext cx="4728900" cy="681000"/>
            </a:xfrm>
            <a:prstGeom prst="rect">
              <a:avLst/>
            </a:prstGeom>
            <a:solidFill>
              <a:srgbClr val="1E8DC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1"/>
            <p:cNvSpPr txBox="1"/>
            <p:nvPr/>
          </p:nvSpPr>
          <p:spPr>
            <a:xfrm>
              <a:off x="0" y="1037963"/>
              <a:ext cx="4728900" cy="36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350" lIns="69350" spcFirstLastPara="1" rIns="69350" wrap="square" tIns="6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en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T2 Ada Derived Type</a:t>
              </a:r>
              <a:endParaRPr sz="1100"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0" y="1392092"/>
              <a:ext cx="4728900" cy="313200"/>
            </a:xfrm>
            <a:prstGeom prst="rect">
              <a:avLst/>
            </a:prstGeom>
            <a:solidFill>
              <a:srgbClr val="CBDAED">
                <a:alpha val="89800"/>
              </a:srgbClr>
            </a:solidFill>
            <a:ln cap="flat" cmpd="sng" w="12700">
              <a:solidFill>
                <a:srgbClr val="CBDAED">
                  <a:alpha val="8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1"/>
            <p:cNvSpPr txBox="1"/>
            <p:nvPr/>
          </p:nvSpPr>
          <p:spPr>
            <a:xfrm>
              <a:off x="0" y="1392092"/>
              <a:ext cx="47289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96000" spcFirstLastPara="1" rIns="96000" wrap="square" tIns="1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Override Method</a:t>
              </a:r>
              <a:endParaRPr sz="1100"/>
            </a:p>
          </p:txBody>
        </p:sp>
        <p:sp>
          <p:nvSpPr>
            <p:cNvPr id="285" name="Google Shape;285;p31"/>
            <p:cNvSpPr/>
            <p:nvPr/>
          </p:nvSpPr>
          <p:spPr>
            <a:xfrm rot="10800000">
              <a:off x="-68" y="103"/>
              <a:ext cx="4728900" cy="104730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1E8DC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1"/>
            <p:cNvSpPr txBox="1"/>
            <p:nvPr/>
          </p:nvSpPr>
          <p:spPr>
            <a:xfrm>
              <a:off x="0" y="0"/>
              <a:ext cx="47289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350" lIns="69350" spcFirstLastPara="1" rIns="69350" wrap="square" tIns="6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en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 C++ Base Type</a:t>
              </a:r>
              <a:endParaRPr sz="1100"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0" y="368414"/>
              <a:ext cx="4728900" cy="313200"/>
            </a:xfrm>
            <a:prstGeom prst="rect">
              <a:avLst/>
            </a:prstGeom>
            <a:solidFill>
              <a:srgbClr val="CBDAED">
                <a:alpha val="89800"/>
              </a:srgbClr>
            </a:solidFill>
            <a:ln cap="flat" cmpd="sng" w="12700">
              <a:solidFill>
                <a:srgbClr val="CBDAED">
                  <a:alpha val="8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1"/>
            <p:cNvSpPr txBox="1"/>
            <p:nvPr/>
          </p:nvSpPr>
          <p:spPr>
            <a:xfrm>
              <a:off x="0" y="368414"/>
              <a:ext cx="47289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96000" spcFirstLastPara="1" rIns="96000" wrap="square" tIns="1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</a:t>
              </a:r>
              <a:endParaRPr sz="1100"/>
            </a:p>
          </p:txBody>
        </p:sp>
      </p:grpSp>
      <p:sp>
        <p:nvSpPr>
          <p:cNvPr id="289" name="Google Shape;289;p31"/>
          <p:cNvSpPr txBox="1"/>
          <p:nvPr/>
        </p:nvSpPr>
        <p:spPr>
          <a:xfrm>
            <a:off x="851643" y="1445760"/>
            <a:ext cx="2730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procedure</a:t>
            </a: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P (V : T’Class) </a:t>
            </a:r>
            <a:r>
              <a:rPr b="1"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begin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V.Method;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P;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851643" y="3074344"/>
            <a:ext cx="16641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P (T &amp; V) {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V.Method();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291" name="Google Shape;291;p31"/>
          <p:cNvCxnSpPr/>
          <p:nvPr/>
        </p:nvCxnSpPr>
        <p:spPr>
          <a:xfrm>
            <a:off x="2029931" y="1971061"/>
            <a:ext cx="2674200" cy="11031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2" name="Google Shape;292;p31"/>
          <p:cNvCxnSpPr/>
          <p:nvPr/>
        </p:nvCxnSpPr>
        <p:spPr>
          <a:xfrm>
            <a:off x="2029931" y="1971061"/>
            <a:ext cx="2674200" cy="4188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3" name="Google Shape;293;p31"/>
          <p:cNvCxnSpPr/>
          <p:nvPr/>
        </p:nvCxnSpPr>
        <p:spPr>
          <a:xfrm flipH="1" rot="10800000">
            <a:off x="2287681" y="2431368"/>
            <a:ext cx="2416500" cy="9546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4" name="Google Shape;294;p31"/>
          <p:cNvCxnSpPr/>
          <p:nvPr/>
        </p:nvCxnSpPr>
        <p:spPr>
          <a:xfrm flipH="1" rot="10800000">
            <a:off x="2287681" y="3115668"/>
            <a:ext cx="2416500" cy="2703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2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Simulink to C Code Generation</a:t>
            </a:r>
            <a:endParaRPr b="1" sz="260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60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QGen</a:t>
            </a:r>
            <a:endParaRPr b="1"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1" name="Google Shape;301;p32"/>
          <p:cNvSpPr txBox="1"/>
          <p:nvPr>
            <p:ph idx="1" type="body"/>
          </p:nvPr>
        </p:nvSpPr>
        <p:spPr>
          <a:xfrm>
            <a:off x="942159" y="1527982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127000" marR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 sz="500"/>
          </a:p>
        </p:txBody>
      </p:sp>
      <p:pic>
        <p:nvPicPr>
          <p:cNvPr descr="http://www.rotronuav.com/images/lightweight-rotary-engine.png" id="302" name="Google Shape;30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6109" y="1562637"/>
            <a:ext cx="2214246" cy="17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2"/>
          <p:cNvPicPr preferRelativeResize="0"/>
          <p:nvPr/>
        </p:nvPicPr>
        <p:blipFill rotWithShape="1">
          <a:blip r:embed="rId5">
            <a:alphaModFix/>
          </a:blip>
          <a:srcRect b="24907" l="1305" r="1305" t="40076"/>
          <a:stretch/>
        </p:blipFill>
        <p:spPr>
          <a:xfrm>
            <a:off x="1478490" y="1905537"/>
            <a:ext cx="2309367" cy="906640"/>
          </a:xfrm>
          <a:prstGeom prst="rect">
            <a:avLst/>
          </a:prstGeom>
          <a:noFill/>
          <a:ln>
            <a:noFill/>
          </a:ln>
          <a:effectLst>
            <a:outerShdw blurRad="63500" rotWithShape="0" dir="3235471" dist="25400">
              <a:srgbClr val="000000">
                <a:alpha val="49800"/>
              </a:srgbClr>
            </a:outerShdw>
          </a:effectLst>
        </p:spPr>
      </p:pic>
      <p:cxnSp>
        <p:nvCxnSpPr>
          <p:cNvPr id="304" name="Google Shape;304;p32"/>
          <p:cNvCxnSpPr/>
          <p:nvPr/>
        </p:nvCxnSpPr>
        <p:spPr>
          <a:xfrm>
            <a:off x="3935940" y="2284843"/>
            <a:ext cx="200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5" name="Google Shape;305;p32"/>
          <p:cNvSpPr txBox="1"/>
          <p:nvPr/>
        </p:nvSpPr>
        <p:spPr>
          <a:xfrm>
            <a:off x="3913034" y="1803968"/>
            <a:ext cx="1977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QGen Code Generation</a:t>
            </a:r>
            <a:br>
              <a:rPr b="1" i="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(SPARK Ada or MISRA C)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306" name="Google Shape;306;p32"/>
          <p:cNvCxnSpPr/>
          <p:nvPr/>
        </p:nvCxnSpPr>
        <p:spPr>
          <a:xfrm>
            <a:off x="3935940" y="2546917"/>
            <a:ext cx="200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307" name="Google Shape;307;p32"/>
          <p:cNvSpPr txBox="1"/>
          <p:nvPr/>
        </p:nvSpPr>
        <p:spPr>
          <a:xfrm>
            <a:off x="4223519" y="2693631"/>
            <a:ext cx="1356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Target Debugger</a:t>
            </a:r>
            <a:endParaRPr b="1" i="0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2"/>
          <p:cNvSpPr txBox="1"/>
          <p:nvPr/>
        </p:nvSpPr>
        <p:spPr>
          <a:xfrm>
            <a:off x="1120624" y="2861148"/>
            <a:ext cx="30252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Simulink®, StateFlow®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 subset of embedded blocks (~120)</a:t>
            </a:r>
            <a:endParaRPr b="1" i="0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Portable across versions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309" name="Google Shape;309;p32"/>
          <p:cNvSpPr txBox="1"/>
          <p:nvPr/>
        </p:nvSpPr>
        <p:spPr>
          <a:xfrm>
            <a:off x="1478508" y="3690154"/>
            <a:ext cx="5597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DO178 credit sought on source level traceability, reviews, tests, coverage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(Tables 5, 6, 7)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3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Ada/SPARK to C Code Generation</a:t>
            </a:r>
            <a:endParaRPr b="1" sz="260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GNAT Common Code Generator (CCG)</a:t>
            </a:r>
            <a:endParaRPr b="1"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6" name="Google Shape;316;p33"/>
          <p:cNvSpPr txBox="1"/>
          <p:nvPr>
            <p:ph idx="1" type="body"/>
          </p:nvPr>
        </p:nvSpPr>
        <p:spPr>
          <a:xfrm>
            <a:off x="942075" y="1547775"/>
            <a:ext cx="7259700" cy="26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10160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Allows to develop formally proven code in SPARK and integrate in a C code generation toolchain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270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 code to be considered as compilation artifacts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Similar to assembly or internal compiler trees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Not meant to be maintainable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270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Removes constraints on the target architecture supported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270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Support a subset of SPARK / Ada close to bare metal no-runtime profile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541" y="1105349"/>
            <a:ext cx="1675440" cy="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>
            <p:ph type="title"/>
          </p:nvPr>
        </p:nvSpPr>
        <p:spPr>
          <a:xfrm>
            <a:off x="978932" y="2188698"/>
            <a:ext cx="6235391" cy="97336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AdaCore C/C++ Of</a:t>
            </a:r>
            <a:r>
              <a:rPr b="1" lang="en" sz="2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fering</a:t>
            </a:r>
            <a:endParaRPr sz="500"/>
          </a:p>
        </p:txBody>
      </p:sp>
      <p:sp>
        <p:nvSpPr>
          <p:cNvPr id="70" name="Google Shape;70;p16"/>
          <p:cNvSpPr/>
          <p:nvPr/>
        </p:nvSpPr>
        <p:spPr>
          <a:xfrm>
            <a:off x="978932" y="3312080"/>
            <a:ext cx="6235391" cy="518409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Eric Perlade</a:t>
            </a:r>
            <a:endParaRPr sz="5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2018-10-04</a:t>
            </a:r>
            <a:endParaRPr b="1" sz="1100">
              <a:solidFill>
                <a:srgbClr val="357DB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357DB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102" y="1567918"/>
            <a:ext cx="4717953" cy="2007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Why AdaCore and C/C++?</a:t>
            </a:r>
            <a:endParaRPr b="1" sz="260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942075" y="1225473"/>
            <a:ext cx="7259700" cy="3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 and Ada coexist in the same market space</a:t>
            </a:r>
            <a:endParaRPr sz="500"/>
          </a:p>
          <a:p>
            <a:pPr indent="-12065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Most applications today are mixed language application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3850" lvl="1" marL="9144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○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 a consistent environment for all is optimal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Teams may want to have consistent providers across applications, no matter what language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385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○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 so we need also to support pure C/C++ applications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500"/>
              <a:buFont typeface="Verdana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We’re using a technology (GCC) fundamentally meant to be multilanguage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Key points of our toolchain</a:t>
            </a:r>
            <a:endParaRPr sz="500"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942075" y="1198124"/>
            <a:ext cx="72597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GCC-based technology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Support a wide range of language versions, including C11 and C++17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Provided with the same level of support (GNAT Tracker) as GNAT Pro Ada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Available for mixed language or pure C/C++ development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Verification tools available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>
            <p:ph type="title"/>
          </p:nvPr>
        </p:nvSpPr>
        <p:spPr>
          <a:xfrm>
            <a:off x="942084" y="334217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Platform Support</a:t>
            </a:r>
            <a:endParaRPr sz="500"/>
          </a:p>
        </p:txBody>
      </p:sp>
      <p:graphicFrame>
        <p:nvGraphicFramePr>
          <p:cNvPr id="91" name="Google Shape;91;p19"/>
          <p:cNvGraphicFramePr/>
          <p:nvPr/>
        </p:nvGraphicFramePr>
        <p:xfrm>
          <a:off x="256831" y="14446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{E35F14CD-9D06-4F1D-BA1C-359DA41DAA72}</a:tableStyleId>
              </a:tblPr>
              <a:tblGrid>
                <a:gridCol w="1060400"/>
                <a:gridCol w="1060400"/>
                <a:gridCol w="1060400"/>
                <a:gridCol w="1060400"/>
                <a:gridCol w="1060400"/>
                <a:gridCol w="1060400"/>
                <a:gridCol w="1060400"/>
                <a:gridCol w="1060400"/>
              </a:tblGrid>
              <a:tr h="612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Native (x86)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Embedded (PowerPC, ARM, x86)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640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Linux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Windows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Linux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Bare Metal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VxWorks 6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VxWorks 7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Lynx178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</a:rPr>
                        <a:t>C++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Deja un comentario Haga click para cancelar su comentario." id="92" name="Google Shape;9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2122" y="3468426"/>
            <a:ext cx="354846" cy="354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93" name="Google Shape;9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4559" y="2923161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94" name="Google Shape;9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4220" y="2902475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95" name="Google Shape;9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8159" y="2902475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96" name="Google Shape;9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33864" y="2912940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97" name="Google Shape;9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3137" y="2912940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98" name="Google Shape;9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3137" y="3487159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99" name="Google Shape;9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1097" y="2902474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100" name="Google Shape;10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1097" y="3468426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101" name="Google Shape;10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4684" y="2912940"/>
            <a:ext cx="269970" cy="269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 Pro Assurance for C/C++</a:t>
            </a:r>
            <a:endParaRPr sz="500"/>
          </a:p>
        </p:txBody>
      </p:sp>
      <p:sp>
        <p:nvSpPr>
          <p:cNvPr id="108" name="Google Shape;108;p20"/>
          <p:cNvSpPr/>
          <p:nvPr/>
        </p:nvSpPr>
        <p:spPr>
          <a:xfrm>
            <a:off x="1837574" y="3444968"/>
            <a:ext cx="6559200" cy="13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6BC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20"/>
          <p:cNvGrpSpPr/>
          <p:nvPr/>
        </p:nvGrpSpPr>
        <p:grpSpPr>
          <a:xfrm>
            <a:off x="1837521" y="2629246"/>
            <a:ext cx="6558960" cy="1546546"/>
            <a:chOff x="1043608" y="4765335"/>
            <a:chExt cx="6912900" cy="1630002"/>
          </a:xfrm>
        </p:grpSpPr>
        <p:sp>
          <p:nvSpPr>
            <p:cNvPr id="110" name="Google Shape;110;p20"/>
            <p:cNvSpPr/>
            <p:nvPr/>
          </p:nvSpPr>
          <p:spPr>
            <a:xfrm rot="-2244718">
              <a:off x="3969426" y="5203724"/>
              <a:ext cx="1458665" cy="4602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FA8DC"/>
            </a:solidFill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1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4283431" y="5400898"/>
              <a:ext cx="144000" cy="144000"/>
            </a:xfrm>
            <a:prstGeom prst="ellipse">
              <a:avLst/>
            </a:prstGeom>
            <a:solidFill>
              <a:srgbClr val="8EAFCB"/>
            </a:solidFill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1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4612114" y="5152064"/>
              <a:ext cx="144000" cy="144000"/>
            </a:xfrm>
            <a:prstGeom prst="ellipse">
              <a:avLst/>
            </a:prstGeom>
            <a:solidFill>
              <a:srgbClr val="8EAFCB"/>
            </a:solidFill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1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0"/>
            <p:cNvSpPr txBox="1"/>
            <p:nvPr/>
          </p:nvSpPr>
          <p:spPr>
            <a:xfrm>
              <a:off x="4684122" y="5080055"/>
              <a:ext cx="576000" cy="219000"/>
            </a:xfrm>
            <a:prstGeom prst="rect">
              <a:avLst/>
            </a:prstGeom>
            <a:noFill/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18.1</a:t>
              </a:r>
              <a:endParaRPr sz="1100"/>
            </a:p>
          </p:txBody>
        </p:sp>
        <p:sp>
          <p:nvSpPr>
            <p:cNvPr id="114" name="Google Shape;114;p20"/>
            <p:cNvSpPr txBox="1"/>
            <p:nvPr/>
          </p:nvSpPr>
          <p:spPr>
            <a:xfrm>
              <a:off x="4427449" y="5339924"/>
              <a:ext cx="576000" cy="219000"/>
            </a:xfrm>
            <a:prstGeom prst="rect">
              <a:avLst/>
            </a:prstGeom>
            <a:noFill/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18.0</a:t>
              </a:r>
              <a:endParaRPr sz="1100"/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292080" y="5661248"/>
              <a:ext cx="72000" cy="72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1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0"/>
            <p:cNvSpPr txBox="1"/>
            <p:nvPr/>
          </p:nvSpPr>
          <p:spPr>
            <a:xfrm>
              <a:off x="5004048" y="5733256"/>
              <a:ext cx="648000" cy="219000"/>
            </a:xfrm>
            <a:prstGeom prst="rect">
              <a:avLst/>
            </a:prstGeom>
            <a:noFill/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19.0w</a:t>
              </a:r>
              <a:endParaRPr sz="1100"/>
            </a:p>
          </p:txBody>
        </p:sp>
        <p:cxnSp>
          <p:nvCxnSpPr>
            <p:cNvPr id="117" name="Google Shape;117;p20"/>
            <p:cNvCxnSpPr/>
            <p:nvPr/>
          </p:nvCxnSpPr>
          <p:spPr>
            <a:xfrm>
              <a:off x="1043608" y="6165304"/>
              <a:ext cx="6912900" cy="0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" name="Google Shape;118;p20"/>
            <p:cNvCxnSpPr/>
            <p:nvPr/>
          </p:nvCxnSpPr>
          <p:spPr>
            <a:xfrm>
              <a:off x="2555776" y="6093296"/>
              <a:ext cx="0" cy="144000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" name="Google Shape;119;p20"/>
            <p:cNvCxnSpPr/>
            <p:nvPr/>
          </p:nvCxnSpPr>
          <p:spPr>
            <a:xfrm>
              <a:off x="4283968" y="6093296"/>
              <a:ext cx="0" cy="144000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" name="Google Shape;120;p20"/>
            <p:cNvCxnSpPr/>
            <p:nvPr/>
          </p:nvCxnSpPr>
          <p:spPr>
            <a:xfrm>
              <a:off x="6156176" y="6093296"/>
              <a:ext cx="0" cy="144000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1" name="Google Shape;121;p20"/>
            <p:cNvSpPr txBox="1"/>
            <p:nvPr/>
          </p:nvSpPr>
          <p:spPr>
            <a:xfrm>
              <a:off x="3131840" y="6176337"/>
              <a:ext cx="648000" cy="219000"/>
            </a:xfrm>
            <a:prstGeom prst="rect">
              <a:avLst/>
            </a:prstGeom>
            <a:noFill/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2017</a:t>
              </a:r>
              <a:endParaRPr sz="1100"/>
            </a:p>
          </p:txBody>
        </p:sp>
        <p:sp>
          <p:nvSpPr>
            <p:cNvPr id="122" name="Google Shape;122;p20"/>
            <p:cNvSpPr txBox="1"/>
            <p:nvPr/>
          </p:nvSpPr>
          <p:spPr>
            <a:xfrm>
              <a:off x="4932040" y="6176337"/>
              <a:ext cx="648000" cy="219000"/>
            </a:xfrm>
            <a:prstGeom prst="rect">
              <a:avLst/>
            </a:prstGeom>
            <a:noFill/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2018</a:t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0"/>
            <p:cNvSpPr txBox="1"/>
            <p:nvPr/>
          </p:nvSpPr>
          <p:spPr>
            <a:xfrm>
              <a:off x="6732240" y="6176337"/>
              <a:ext cx="648000" cy="219000"/>
            </a:xfrm>
            <a:prstGeom prst="rect">
              <a:avLst/>
            </a:prstGeom>
            <a:noFill/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2019</a:t>
              </a:r>
              <a:endParaRPr sz="1100"/>
            </a:p>
          </p:txBody>
        </p:sp>
      </p:grpSp>
      <p:sp>
        <p:nvSpPr>
          <p:cNvPr id="124" name="Google Shape;124;p20"/>
          <p:cNvSpPr/>
          <p:nvPr/>
        </p:nvSpPr>
        <p:spPr>
          <a:xfrm>
            <a:off x="3677397" y="3475809"/>
            <a:ext cx="68400" cy="68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3377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3404098" y="3544134"/>
            <a:ext cx="615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18.0w</a:t>
            </a:r>
            <a:endParaRPr sz="1100"/>
          </a:p>
        </p:txBody>
      </p:sp>
      <p:sp>
        <p:nvSpPr>
          <p:cNvPr id="126" name="Google Shape;126;p20"/>
          <p:cNvSpPr/>
          <p:nvPr/>
        </p:nvSpPr>
        <p:spPr>
          <a:xfrm>
            <a:off x="5594931" y="2732371"/>
            <a:ext cx="136500" cy="136500"/>
          </a:xfrm>
          <a:prstGeom prst="ellipse">
            <a:avLst/>
          </a:prstGeom>
          <a:solidFill>
            <a:srgbClr val="8EAFCB"/>
          </a:solidFill>
          <a:ln cap="flat" cmpd="sng" w="9525">
            <a:solidFill>
              <a:srgbClr val="3377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5614762" y="2656110"/>
            <a:ext cx="546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18.2</a:t>
            </a:r>
            <a:endParaRPr sz="1100"/>
          </a:p>
        </p:txBody>
      </p:sp>
      <p:sp>
        <p:nvSpPr>
          <p:cNvPr id="128" name="Google Shape;128;p20"/>
          <p:cNvSpPr/>
          <p:nvPr/>
        </p:nvSpPr>
        <p:spPr>
          <a:xfrm rot="-389982">
            <a:off x="5876000" y="2448215"/>
            <a:ext cx="2451457" cy="5827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6436636" y="2483303"/>
            <a:ext cx="136500" cy="136500"/>
          </a:xfrm>
          <a:prstGeom prst="ellipse">
            <a:avLst/>
          </a:prstGeom>
          <a:solidFill>
            <a:srgbClr val="8EAFCB"/>
          </a:solidFill>
          <a:ln cap="flat" cmpd="sng" w="9525">
            <a:solidFill>
              <a:srgbClr val="3377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7166908" y="2396760"/>
            <a:ext cx="136500" cy="136500"/>
          </a:xfrm>
          <a:prstGeom prst="ellipse">
            <a:avLst/>
          </a:prstGeom>
          <a:solidFill>
            <a:srgbClr val="8EAFCB"/>
          </a:solidFill>
          <a:ln cap="flat" cmpd="sng" w="9525">
            <a:solidFill>
              <a:srgbClr val="3377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7773191" y="2317474"/>
            <a:ext cx="136500" cy="136500"/>
          </a:xfrm>
          <a:prstGeom prst="ellipse">
            <a:avLst/>
          </a:prstGeom>
          <a:solidFill>
            <a:srgbClr val="8EAFCB"/>
          </a:solidFill>
          <a:ln cap="flat" cmpd="sng" w="9525">
            <a:solidFill>
              <a:srgbClr val="3377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6387574" y="2561208"/>
            <a:ext cx="546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18.3</a:t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7048472" y="2495919"/>
            <a:ext cx="546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18.4</a:t>
            </a:r>
            <a:endParaRPr sz="1100"/>
          </a:p>
        </p:txBody>
      </p:sp>
      <p:sp>
        <p:nvSpPr>
          <p:cNvPr id="134" name="Google Shape;134;p20"/>
          <p:cNvSpPr txBox="1"/>
          <p:nvPr/>
        </p:nvSpPr>
        <p:spPr>
          <a:xfrm>
            <a:off x="7698266" y="2411148"/>
            <a:ext cx="546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18.5</a:t>
            </a:r>
            <a:endParaRPr sz="1100"/>
          </a:p>
        </p:txBody>
      </p:sp>
      <p:sp>
        <p:nvSpPr>
          <p:cNvPr id="135" name="Google Shape;135;p20"/>
          <p:cNvSpPr/>
          <p:nvPr/>
        </p:nvSpPr>
        <p:spPr>
          <a:xfrm>
            <a:off x="747231" y="1301108"/>
            <a:ext cx="767100" cy="4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6BC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757480" y="1655763"/>
            <a:ext cx="767100" cy="4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1673319" y="1196312"/>
            <a:ext cx="640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Enterprise</a:t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1593594" y="1539203"/>
            <a:ext cx="1010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Assurance (on 18)</a:t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20"/>
          <p:cNvCxnSpPr/>
          <p:nvPr/>
        </p:nvCxnSpPr>
        <p:spPr>
          <a:xfrm>
            <a:off x="1691945" y="1202075"/>
            <a:ext cx="0" cy="205800"/>
          </a:xfrm>
          <a:prstGeom prst="straightConnector1">
            <a:avLst/>
          </a:prstGeom>
          <a:noFill/>
          <a:ln cap="flat" cmpd="sng" w="25400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20"/>
          <p:cNvCxnSpPr/>
          <p:nvPr/>
        </p:nvCxnSpPr>
        <p:spPr>
          <a:xfrm>
            <a:off x="1609965" y="1209679"/>
            <a:ext cx="0" cy="465000"/>
          </a:xfrm>
          <a:prstGeom prst="straightConnector1">
            <a:avLst/>
          </a:prstGeom>
          <a:noFill/>
          <a:ln cap="flat" cmpd="sng" w="25400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 Pro Assurance</a:t>
            </a:r>
            <a:b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 solution for long term maintenance</a:t>
            </a:r>
            <a:endParaRPr sz="500"/>
          </a:p>
        </p:txBody>
      </p:sp>
      <p:sp>
        <p:nvSpPr>
          <p:cNvPr id="147" name="Google Shape;147;p21"/>
          <p:cNvSpPr/>
          <p:nvPr/>
        </p:nvSpPr>
        <p:spPr>
          <a:xfrm>
            <a:off x="889350" y="1295399"/>
            <a:ext cx="3488700" cy="3197100"/>
          </a:xfrm>
          <a:prstGeom prst="roundRect">
            <a:avLst>
              <a:gd fmla="val 9927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Critical Bug Fixes</a:t>
            </a:r>
            <a:b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Silent code generation error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False negative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Issues hindering production of certification evidence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4765900" y="1295299"/>
            <a:ext cx="3488700" cy="3197100"/>
          </a:xfrm>
          <a:prstGeom prst="roundRect">
            <a:avLst>
              <a:gd fmla="val 9927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Active Known Problem Analysis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Analysis of problems identified in other versions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Analysis of problems identified in the community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Additional categorization and justification material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Sustain impact analysis justifications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3.amazonaws.com/uploads.hipchat.com/89130/4550764/Uq0zpcc3kJihZZU/GPS%20screenshot.PNG" id="153" name="Google Shape;1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511475" cy="523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 Programming Studio</a:t>
            </a:r>
            <a:endParaRPr sz="500"/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942084" y="15963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Mixed language environment for C, C++ and Ada</a:t>
            </a:r>
            <a:endParaRPr sz="500"/>
          </a:p>
          <a:p>
            <a:pPr indent="-12065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Smart edition</a:t>
            </a:r>
            <a:endParaRPr sz="500"/>
          </a:p>
          <a:p>
            <a:pPr indent="-12065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Source code navigation (integration with clang)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500"/>
              <a:buFont typeface="Verdana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Integration with build &amp; debug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3889250" y="3102450"/>
            <a:ext cx="1413900" cy="1284900"/>
          </a:xfrm>
          <a:prstGeom prst="rect">
            <a:avLst/>
          </a:prstGeom>
          <a:noFill/>
          <a:ln cap="flat" cmpd="sng" w="19050">
            <a:solidFill>
              <a:srgbClr val="808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3864975" y="1598225"/>
            <a:ext cx="1413900" cy="1284900"/>
          </a:xfrm>
          <a:prstGeom prst="rect">
            <a:avLst/>
          </a:prstGeom>
          <a:noFill/>
          <a:ln cap="flat" cmpd="sng" w="19050">
            <a:solidFill>
              <a:srgbClr val="808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GNATcoverage</a:t>
            </a:r>
            <a:endParaRPr sz="500"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942075" y="923923"/>
            <a:ext cx="7259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 &amp; C Support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 sz="500"/>
          </a:p>
        </p:txBody>
      </p:sp>
      <p:pic>
        <p:nvPicPr>
          <p:cNvPr descr="MCj04315760000[1]" id="166" name="Google Shape;16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8034" y="963181"/>
            <a:ext cx="387946" cy="415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059400000[1]" id="167" name="Google Shape;16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2684" y="4465477"/>
            <a:ext cx="318492" cy="3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4289402" y="1354838"/>
            <a:ext cx="5652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HOST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4230451" y="4833275"/>
            <a:ext cx="6831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TARGET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23"/>
          <p:cNvCxnSpPr>
            <a:endCxn id="171" idx="2"/>
          </p:cNvCxnSpPr>
          <p:nvPr/>
        </p:nvCxnSpPr>
        <p:spPr>
          <a:xfrm>
            <a:off x="3488848" y="3245463"/>
            <a:ext cx="985800" cy="5406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stealth"/>
          </a:ln>
        </p:spPr>
      </p:cxnSp>
      <p:cxnSp>
        <p:nvCxnSpPr>
          <p:cNvPr id="172" name="Google Shape;172;p23"/>
          <p:cNvCxnSpPr>
            <a:stCxn id="173" idx="6"/>
            <a:endCxn id="174" idx="2"/>
          </p:cNvCxnSpPr>
          <p:nvPr/>
        </p:nvCxnSpPr>
        <p:spPr>
          <a:xfrm flipH="1" rot="10800000">
            <a:off x="3488854" y="2256182"/>
            <a:ext cx="985800" cy="7296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stealth"/>
          </a:ln>
        </p:spPr>
      </p:cxnSp>
      <p:sp>
        <p:nvSpPr>
          <p:cNvPr id="175" name="Google Shape;175;p23"/>
          <p:cNvSpPr txBox="1"/>
          <p:nvPr/>
        </p:nvSpPr>
        <p:spPr>
          <a:xfrm>
            <a:off x="3994201" y="1706675"/>
            <a:ext cx="11556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Pure</a:t>
            </a:r>
            <a:endParaRPr sz="10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Functional Test 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30 %" id="174" name="Google Shape;174;p23"/>
          <p:cNvSpPr/>
          <p:nvPr/>
        </p:nvSpPr>
        <p:spPr>
          <a:xfrm>
            <a:off x="4474644" y="2158825"/>
            <a:ext cx="194700" cy="1947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4081755" y="2405865"/>
            <a:ext cx="945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GNATemulator</a:t>
            </a:r>
            <a:r>
              <a:rPr b="1" lang="en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/ Valgrind / </a:t>
            </a:r>
            <a:br>
              <a:rPr b="1" lang="en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dynamiRIO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5289654" y="3149876"/>
            <a:ext cx="10884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Coverage</a:t>
            </a:r>
            <a:b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3002100" y="3131575"/>
            <a:ext cx="778800" cy="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Executable</a:t>
            </a:r>
            <a:endParaRPr b="1"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30 %" id="173" name="Google Shape;173;p23"/>
          <p:cNvSpPr/>
          <p:nvPr/>
        </p:nvSpPr>
        <p:spPr>
          <a:xfrm>
            <a:off x="3294154" y="2888432"/>
            <a:ext cx="194700" cy="1947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7112373" y="2839985"/>
            <a:ext cx="8412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Coverage Information</a:t>
            </a:r>
            <a:b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Cj03710280000[1]" id="180" name="Google Shape;180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5687846" y="2888424"/>
            <a:ext cx="292022" cy="19471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3660475" y="2947225"/>
            <a:ext cx="1804800" cy="77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4003351" y="3194000"/>
            <a:ext cx="10884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Pure</a:t>
            </a:r>
            <a:endParaRPr sz="10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Functional Test 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30 %" id="171" name="Google Shape;171;p23"/>
          <p:cNvSpPr/>
          <p:nvPr/>
        </p:nvSpPr>
        <p:spPr>
          <a:xfrm>
            <a:off x="4474648" y="3688713"/>
            <a:ext cx="194700" cy="1947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4099509" y="3975627"/>
            <a:ext cx="9450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Lauterbarch /</a:t>
            </a:r>
            <a:br>
              <a:rPr b="1"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iSystems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4" name="Google Shape;184;p23"/>
          <p:cNvCxnSpPr>
            <a:stCxn id="185" idx="6"/>
            <a:endCxn id="173" idx="2"/>
          </p:cNvCxnSpPr>
          <p:nvPr/>
        </p:nvCxnSpPr>
        <p:spPr>
          <a:xfrm>
            <a:off x="1983634" y="2985779"/>
            <a:ext cx="1310400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stealth"/>
          </a:ln>
        </p:spPr>
      </p:cxnSp>
      <p:sp>
        <p:nvSpPr>
          <p:cNvPr id="186" name="Google Shape;186;p23"/>
          <p:cNvSpPr txBox="1"/>
          <p:nvPr/>
        </p:nvSpPr>
        <p:spPr>
          <a:xfrm>
            <a:off x="1603676" y="3131575"/>
            <a:ext cx="565200" cy="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Sources</a:t>
            </a:r>
            <a:endParaRPr b="1"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30 %" id="185" name="Google Shape;185;p23"/>
          <p:cNvSpPr/>
          <p:nvPr/>
        </p:nvSpPr>
        <p:spPr>
          <a:xfrm>
            <a:off x="1788934" y="2888429"/>
            <a:ext cx="194700" cy="1947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23"/>
          <p:cNvCxnSpPr>
            <a:stCxn id="174" idx="6"/>
            <a:endCxn id="180" idx="3"/>
          </p:cNvCxnSpPr>
          <p:nvPr/>
        </p:nvCxnSpPr>
        <p:spPr>
          <a:xfrm>
            <a:off x="4669344" y="2256175"/>
            <a:ext cx="1018500" cy="7296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stealth"/>
          </a:ln>
        </p:spPr>
      </p:cxnSp>
      <p:cxnSp>
        <p:nvCxnSpPr>
          <p:cNvPr id="188" name="Google Shape;188;p23"/>
          <p:cNvCxnSpPr>
            <a:stCxn id="171" idx="6"/>
            <a:endCxn id="180" idx="3"/>
          </p:cNvCxnSpPr>
          <p:nvPr/>
        </p:nvCxnSpPr>
        <p:spPr>
          <a:xfrm flipH="1" rot="10800000">
            <a:off x="4669348" y="2985663"/>
            <a:ext cx="1018500" cy="80040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dot"/>
            <a:round/>
            <a:headEnd len="sm" w="sm" type="none"/>
            <a:tailEnd len="sm" w="sm" type="stealth"/>
          </a:ln>
        </p:spPr>
      </p:cxnSp>
      <p:cxnSp>
        <p:nvCxnSpPr>
          <p:cNvPr id="189" name="Google Shape;189;p23"/>
          <p:cNvCxnSpPr>
            <a:stCxn id="180" idx="1"/>
            <a:endCxn id="179" idx="1"/>
          </p:cNvCxnSpPr>
          <p:nvPr/>
        </p:nvCxnSpPr>
        <p:spPr>
          <a:xfrm>
            <a:off x="5979868" y="2985781"/>
            <a:ext cx="1132500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stealth"/>
          </a:ln>
        </p:spPr>
      </p:cxnSp>
      <p:sp>
        <p:nvSpPr>
          <p:cNvPr id="190" name="Google Shape;190;p23"/>
          <p:cNvSpPr txBox="1"/>
          <p:nvPr/>
        </p:nvSpPr>
        <p:spPr>
          <a:xfrm>
            <a:off x="1321449" y="3354913"/>
            <a:ext cx="11556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Ada 83 / 95 / 05 / 2012</a:t>
            </a:r>
            <a:b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C 99</a:t>
            </a:r>
            <a:endParaRPr b="1" sz="800">
              <a:solidFill>
                <a:srgbClr val="9FC5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7077273" y="3245475"/>
            <a:ext cx="911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Statement</a:t>
            </a:r>
            <a:b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Decision</a:t>
            </a:r>
            <a:b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MC/DC</a:t>
            </a:r>
            <a:endParaRPr sz="1100">
              <a:solidFill>
                <a:srgbClr val="9FC5E8"/>
              </a:solidFill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2813774" y="3293475"/>
            <a:ext cx="1051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(no instrumentation)</a:t>
            </a:r>
            <a:endParaRPr b="1" sz="800">
              <a:solidFill>
                <a:srgbClr val="9FC5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1825600" y="1989792"/>
            <a:ext cx="14388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 to Object Traceability Study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5465525" y="1839299"/>
            <a:ext cx="12408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Windows, Linux</a:t>
            </a:r>
            <a:b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Bare Metal ARM / PowerPC</a:t>
            </a:r>
            <a:endParaRPr sz="1100">
              <a:solidFill>
                <a:srgbClr val="9FC5E8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VxWorks 6 PowerPC</a:t>
            </a:r>
            <a:endParaRPr b="1" sz="800">
              <a:solidFill>
                <a:srgbClr val="9FC5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23"/>
          <p:cNvCxnSpPr>
            <a:stCxn id="173" idx="6"/>
            <a:endCxn id="171" idx="2"/>
          </p:cNvCxnSpPr>
          <p:nvPr/>
        </p:nvCxnSpPr>
        <p:spPr>
          <a:xfrm>
            <a:off x="3488854" y="2985782"/>
            <a:ext cx="985800" cy="80040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stealth"/>
          </a:ln>
        </p:spPr>
      </p:cxnSp>
      <p:cxnSp>
        <p:nvCxnSpPr>
          <p:cNvPr id="196" name="Google Shape;196;p23"/>
          <p:cNvCxnSpPr>
            <a:stCxn id="173" idx="6"/>
            <a:endCxn id="174" idx="2"/>
          </p:cNvCxnSpPr>
          <p:nvPr/>
        </p:nvCxnSpPr>
        <p:spPr>
          <a:xfrm flipH="1" rot="10800000">
            <a:off x="3488854" y="2256182"/>
            <a:ext cx="985800" cy="72960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stealth"/>
          </a:ln>
        </p:spPr>
      </p:cxnSp>
      <p:cxnSp>
        <p:nvCxnSpPr>
          <p:cNvPr id="197" name="Google Shape;197;p23"/>
          <p:cNvCxnSpPr>
            <a:stCxn id="174" idx="6"/>
          </p:cNvCxnSpPr>
          <p:nvPr/>
        </p:nvCxnSpPr>
        <p:spPr>
          <a:xfrm>
            <a:off x="4669344" y="2256175"/>
            <a:ext cx="999000" cy="72420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stealth"/>
          </a:ln>
        </p:spPr>
      </p:cxnSp>
      <p:cxnSp>
        <p:nvCxnSpPr>
          <p:cNvPr id="198" name="Google Shape;198;p23"/>
          <p:cNvCxnSpPr>
            <a:stCxn id="171" idx="6"/>
          </p:cNvCxnSpPr>
          <p:nvPr/>
        </p:nvCxnSpPr>
        <p:spPr>
          <a:xfrm flipH="1" rot="10800000">
            <a:off x="4669348" y="2950563"/>
            <a:ext cx="981300" cy="83550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stealth"/>
          </a:ln>
        </p:spPr>
      </p:cxnSp>
      <p:sp>
        <p:nvSpPr>
          <p:cNvPr descr="30 %" id="199" name="Google Shape;199;p23"/>
          <p:cNvSpPr/>
          <p:nvPr/>
        </p:nvSpPr>
        <p:spPr>
          <a:xfrm>
            <a:off x="2477053" y="2917835"/>
            <a:ext cx="135900" cy="135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" name="Google Shape;200;p23"/>
          <p:cNvCxnSpPr>
            <a:stCxn id="193" idx="2"/>
            <a:endCxn id="199" idx="0"/>
          </p:cNvCxnSpPr>
          <p:nvPr/>
        </p:nvCxnSpPr>
        <p:spPr>
          <a:xfrm>
            <a:off x="2545000" y="2330592"/>
            <a:ext cx="0" cy="58710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